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11"/>
  </p:handoutMasterIdLst>
  <p:sldIdLst>
    <p:sldId id="256" r:id="rId3"/>
    <p:sldId id="258" r:id="rId4"/>
    <p:sldId id="270" r:id="rId5"/>
    <p:sldId id="263" r:id="rId6"/>
    <p:sldId id="271" r:id="rId7"/>
    <p:sldId id="272" r:id="rId8"/>
    <p:sldId id="260" r:id="rId9"/>
    <p:sldId id="261" r:id="rId10"/>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43" autoAdjust="0"/>
    <p:restoredTop sz="94729" autoAdjust="0"/>
  </p:normalViewPr>
  <p:slideViewPr>
    <p:cSldViewPr>
      <p:cViewPr varScale="1">
        <p:scale>
          <a:sx n="74" d="100"/>
          <a:sy n="74" d="100"/>
        </p:scale>
        <p:origin x="470" y="67"/>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10/16/2017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a:t>Two Column</a:t>
            </a:r>
            <a:br>
              <a:rPr lang="en-US" dirty="0"/>
            </a:br>
            <a:r>
              <a:rPr lang="en-US" dirty="0"/>
              <a:t>Title Left</a:t>
            </a:r>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a:t>Body copy uses sentence capital letters only, size 20, left aligned</a:t>
            </a:r>
          </a:p>
          <a:p>
            <a:pPr lvl="1"/>
            <a:r>
              <a:rPr lang="en-US" dirty="0"/>
              <a:t>Sub-bullets are size 18 </a:t>
            </a:r>
            <a:br>
              <a:rPr lang="en-US" dirty="0"/>
            </a:br>
            <a:r>
              <a:rPr lang="en-US" dirty="0"/>
              <a:t>and indented</a:t>
            </a:r>
          </a:p>
          <a:p>
            <a:pPr lvl="1"/>
            <a:r>
              <a:rPr lang="en-US" dirty="0"/>
              <a:t>Hyperlink: www.cisco.com </a:t>
            </a:r>
          </a:p>
          <a:p>
            <a:pPr lvl="0"/>
            <a:r>
              <a:rPr lang="en-US" dirty="0"/>
              <a:t>Use Cisco highlight color, bold, or both when emphasizing words, </a:t>
            </a:r>
            <a:br>
              <a:rPr lang="en-US" dirty="0"/>
            </a:br>
            <a:r>
              <a:rPr lang="en-US" dirty="0"/>
              <a:t>do not italicize; use yellow on the </a:t>
            </a:r>
            <a:br>
              <a:rPr lang="en-US" dirty="0"/>
            </a:br>
            <a:r>
              <a:rPr lang="en-US" dirty="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a:t>Body copy uses sentence capital letters only, size 20, left aligned</a:t>
            </a:r>
          </a:p>
          <a:p>
            <a:pPr lvl="1"/>
            <a:r>
              <a:rPr lang="en-US" dirty="0"/>
              <a:t>Sub-bullets are size 18 </a:t>
            </a:r>
            <a:br>
              <a:rPr lang="en-US" dirty="0"/>
            </a:br>
            <a:r>
              <a:rPr lang="en-US" dirty="0"/>
              <a:t>and indented</a:t>
            </a:r>
          </a:p>
          <a:p>
            <a:pPr lvl="1"/>
            <a:r>
              <a:rPr lang="en-US" dirty="0"/>
              <a:t>Hyperlink: www.cisco.com </a:t>
            </a:r>
          </a:p>
          <a:p>
            <a:pPr lvl="0"/>
            <a:r>
              <a:rPr lang="en-US" dirty="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a:solidFill>
                  <a:srgbClr val="C0C0C0"/>
                </a:solidFill>
                <a:latin typeface="+mj-lt"/>
                <a:ea typeface="+mn-ea"/>
                <a:cs typeface="+mn-cs"/>
              </a:rPr>
              <a:t>© 2010 Cisco and/or its affiliates. All rights reserved.</a:t>
            </a: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t>Title Right</a:t>
            </a:r>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a:t>Click icon to add chart</a:t>
            </a:r>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a:t>Source: Placeholder for Notes Is 12 Points</a:t>
            </a:r>
          </a:p>
        </p:txBody>
      </p: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a:t>Insert photo here</a:t>
            </a:r>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Tree>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Presentation Title Goes Here</a:t>
            </a: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Telling Shared Experiences</a:t>
            </a:r>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a:t>Tell your story here</a:t>
            </a:r>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Demo Title</a:t>
            </a: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a:t>Insert photo here</a:t>
            </a:r>
          </a:p>
        </p:txBody>
      </p:sp>
    </p:spTree>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Source</a:t>
            </a:r>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a:t>Insert photo here</a:t>
            </a:r>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a:t>Click to edit Master title style</a:t>
            </a:r>
            <a:endParaRPr lang="en-US" dirty="0"/>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a:t>Large photo </a:t>
            </a:r>
            <a:br>
              <a:rPr lang="en-US" dirty="0"/>
            </a:br>
            <a:r>
              <a:rPr lang="en-US" dirty="0"/>
              <a:t>caption here.</a:t>
            </a:r>
          </a:p>
        </p:txBody>
      </p:sp>
    </p:spTree>
  </p:cSld>
  <p:clrMapOvr>
    <a:masterClrMapping/>
  </p:clrMapOvr>
  <p:transitio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a:t>Insert photo here</a:t>
            </a:r>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a:t>Click to edit Master title style</a:t>
            </a:r>
            <a:endParaRPr lang="en-US" dirty="0"/>
          </a:p>
        </p:txBody>
      </p:sp>
    </p:spTree>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Tree>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a:t>Photo placeholder</a:t>
            </a:r>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a:t>Full bleed image placeholder</a:t>
            </a:r>
          </a:p>
        </p:txBody>
      </p:sp>
    </p:spTree>
  </p:cSld>
  <p:clrMapOvr>
    <a:masterClrMapping/>
  </p:clrMapOvr>
  <p:transition>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a:t>Click icon to add video</a:t>
            </a:r>
          </a:p>
        </p:txBody>
      </p:sp>
    </p:spTree>
  </p:cSld>
  <p:clrMapOvr>
    <a:masterClrMapping/>
  </p:clrMapOvr>
  <p:transition>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a:t>Click icon to add video</a:t>
            </a:r>
          </a:p>
        </p:txBody>
      </p:sp>
    </p:spTree>
  </p:cSld>
  <p:clrMapOvr>
    <a:masterClrMapping/>
  </p:clrMapOvr>
  <p:transition>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a:t>Presentation Title Goes Here</a:t>
            </a:r>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a:solidFill>
                  <a:srgbClr val="FFFFFF"/>
                </a:solidFill>
                <a:latin typeface="+mj-lt"/>
              </a:rPr>
              <a:t>Thank you.</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a:solidFill>
                  <a:srgbClr val="FFFFFF"/>
                </a:solidFill>
                <a:latin typeface="+mj-lt"/>
              </a:rPr>
              <a:t>Thank you.</a:t>
            </a: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10/16/2017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10/16/2017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10/16/2017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10/16/2017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10/16/2017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10/16/2017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10/16/2017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a:t>Presentation Title Goes Here</a:t>
            </a:r>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10/16/2017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10/16/2017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10/16/2017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10/16/2017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10/16/2017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10/16/2017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a:t>“This is the sample </a:t>
            </a:r>
            <a:br>
              <a:rPr lang="en-US" dirty="0"/>
            </a:br>
            <a:r>
              <a:rPr lang="en-US" dirty="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a:solidFill>
                  <a:srgbClr val="C0C0C0"/>
                </a:solidFill>
                <a:latin typeface="+mj-lt"/>
                <a:ea typeface="+mn-ea"/>
                <a:cs typeface="+mn-cs"/>
              </a:rPr>
              <a:t>© 2010 Cisco and/or its affiliates. All rights reserved.</a:t>
            </a: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a:t>Click to edit Master title style</a:t>
            </a:r>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a:t>Source Name</a:t>
            </a: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a:t>Click to edit Master title style</a:t>
            </a:r>
            <a:endParaRPr lang="en-US" dirty="0"/>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a:t>Slide Title Goes Here</a:t>
            </a:r>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10/16/2017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3" Type="http://schemas.openxmlformats.org/officeDocument/2006/relationships/hyperlink" Target="https://www.eecis.udel.edu/~mills/security.html" TargetMode="External"/><Relationship Id="rId2" Type="http://schemas.openxmlformats.org/officeDocument/2006/relationships/hyperlink" Target="https://www.ietf.org/proceedings/83/slides/slides-83-tictoc-1.pdf" TargetMode="External"/><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143000"/>
            <a:ext cx="7772400" cy="1600200"/>
          </a:xfrm>
        </p:spPr>
        <p:txBody>
          <a:bodyPr>
            <a:normAutofit/>
          </a:bodyPr>
          <a:lstStyle/>
          <a:p>
            <a:pPr algn="ctr"/>
            <a:r>
              <a:rPr lang="en-US" sz="3200" dirty="0"/>
              <a:t>NTP </a:t>
            </a:r>
            <a:r>
              <a:rPr lang="en-US" sz="3200" dirty="0" smtClean="0"/>
              <a:t>Sub-group</a:t>
            </a:r>
            <a:r>
              <a:rPr lang="en-US" sz="3200" dirty="0"/>
              <a:t/>
            </a:r>
            <a:br>
              <a:rPr lang="en-US" sz="3200" dirty="0"/>
            </a:br>
            <a:r>
              <a:rPr lang="en-US" sz="3200" dirty="0"/>
              <a:t>NTP Time Stamp Proposal</a:t>
            </a:r>
            <a:br>
              <a:rPr lang="en-US" sz="3200" dirty="0"/>
            </a:br>
            <a:r>
              <a:rPr lang="en-US" sz="3200" dirty="0" smtClean="0">
                <a:solidFill>
                  <a:schemeClr val="tx1"/>
                </a:solidFill>
              </a:rPr>
              <a:t>10 October </a:t>
            </a:r>
            <a:r>
              <a:rPr lang="en-US" sz="3200" dirty="0" smtClean="0"/>
              <a:t>2017</a:t>
            </a:r>
            <a:endParaRPr lang="en-US" sz="3200" dirty="0"/>
          </a:p>
        </p:txBody>
      </p:sp>
    </p:spTree>
    <p:extLst>
      <p:ext uri="{BB962C8B-B14F-4D97-AF65-F5344CB8AC3E}">
        <p14:creationId xmlns:p14="http://schemas.microsoft.com/office/powerpoint/2010/main" val="61436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143001"/>
            <a:ext cx="8551441" cy="4648200"/>
          </a:xfrm>
        </p:spPr>
        <p:txBody>
          <a:bodyPr>
            <a:normAutofit fontScale="32500" lnSpcReduction="20000"/>
          </a:bodyPr>
          <a:lstStyle/>
          <a:p>
            <a:pPr marL="109728" indent="0">
              <a:buNone/>
            </a:pPr>
            <a:r>
              <a:rPr lang="en-US" sz="3500" b="1" dirty="0"/>
              <a:t>Maintaining Integrity in System Date/Time  </a:t>
            </a:r>
            <a:endParaRPr lang="en-US" sz="3500" dirty="0"/>
          </a:p>
          <a:p>
            <a:pPr lvl="1">
              <a:buClrTx/>
              <a:buFont typeface="Arial" panose="020B0604020202020204" pitchFamily="34" charset="0"/>
              <a:buChar char="•"/>
            </a:pPr>
            <a:r>
              <a:rPr lang="en-US" sz="3100" dirty="0" smtClean="0"/>
              <a:t>This </a:t>
            </a:r>
            <a:r>
              <a:rPr lang="en-US" sz="3100" dirty="0"/>
              <a:t>is a selection-based SFR, to be included in the ST if “</a:t>
            </a:r>
            <a:r>
              <a:rPr lang="en-US" sz="3100" dirty="0" err="1"/>
              <a:t>synchronise</a:t>
            </a:r>
            <a:r>
              <a:rPr lang="en-US" sz="3100" dirty="0"/>
              <a:t> time with </a:t>
            </a:r>
            <a:r>
              <a:rPr lang="en-US" sz="3100" dirty="0" smtClean="0"/>
              <a:t>external time source” </a:t>
            </a:r>
            <a:r>
              <a:rPr lang="en-US" sz="3100" dirty="0"/>
              <a:t>is selected within FPT_STM_EXT.1.2</a:t>
            </a:r>
            <a:r>
              <a:rPr lang="en-US" sz="3100" dirty="0" smtClean="0"/>
              <a:t>.</a:t>
            </a:r>
          </a:p>
          <a:p>
            <a:pPr lvl="1">
              <a:buClrTx/>
              <a:buFont typeface="Arial" panose="020B0604020202020204" pitchFamily="34" charset="0"/>
              <a:buChar char="•"/>
            </a:pPr>
            <a:r>
              <a:rPr lang="en-US" sz="3100" dirty="0" smtClean="0"/>
              <a:t>This </a:t>
            </a:r>
            <a:r>
              <a:rPr lang="en-US" sz="3100" dirty="0"/>
              <a:t>SFR is not applicable </a:t>
            </a:r>
            <a:r>
              <a:rPr lang="en-US" sz="3100" dirty="0" smtClean="0"/>
              <a:t>when NTP </a:t>
            </a:r>
            <a:r>
              <a:rPr lang="en-US" sz="3100" dirty="0"/>
              <a:t>is being used </a:t>
            </a:r>
            <a:r>
              <a:rPr lang="en-US" sz="3100" dirty="0" smtClean="0"/>
              <a:t>between </a:t>
            </a:r>
            <a:r>
              <a:rPr lang="en-US" sz="3100" dirty="0"/>
              <a:t>TOE </a:t>
            </a:r>
            <a:r>
              <a:rPr lang="en-US" sz="3100" dirty="0" smtClean="0"/>
              <a:t>components, as such </a:t>
            </a:r>
            <a:r>
              <a:rPr lang="en-US" sz="3100" dirty="0"/>
              <a:t>communications would be implicitly covered by </a:t>
            </a:r>
            <a:r>
              <a:rPr lang="en-US" sz="3100" dirty="0" smtClean="0"/>
              <a:t>FPT_ITT.1.</a:t>
            </a:r>
            <a:endParaRPr lang="en-US" sz="3100" dirty="0"/>
          </a:p>
          <a:p>
            <a:pPr lvl="1">
              <a:buClrTx/>
              <a:buFont typeface="Arial" panose="020B0604020202020204" pitchFamily="34" charset="0"/>
              <a:buChar char="•"/>
            </a:pPr>
            <a:r>
              <a:rPr lang="en-US" sz="3100" dirty="0" smtClean="0"/>
              <a:t>This </a:t>
            </a:r>
            <a:r>
              <a:rPr lang="en-US" sz="3100" dirty="0"/>
              <a:t>SFR is not applicable if the TOE cannot be configured to operate as an NTP time recipient (client or peer), even if the TOE can operate as an NTP time source (server or peer) for non-TOE entities.  Such communications could potentially be listed as a capability within FTP_ITC.1.</a:t>
            </a:r>
          </a:p>
          <a:p>
            <a:pPr lvl="1">
              <a:buClrTx/>
              <a:buFont typeface="Arial" panose="020B0604020202020204" pitchFamily="34" charset="0"/>
              <a:buChar char="•"/>
            </a:pPr>
            <a:endParaRPr lang="en-US" sz="3100" dirty="0"/>
          </a:p>
          <a:p>
            <a:pPr marL="109728" indent="0">
              <a:buNone/>
            </a:pPr>
            <a:endParaRPr lang="en-US" sz="3500" b="1" dirty="0"/>
          </a:p>
          <a:p>
            <a:pPr marL="109728" indent="0">
              <a:buNone/>
            </a:pPr>
            <a:r>
              <a:rPr lang="en-US" sz="3500" b="1" dirty="0"/>
              <a:t>FCS_NTP_EXT.1 NTP Protocol</a:t>
            </a:r>
          </a:p>
          <a:p>
            <a:pPr marL="109728" indent="0">
              <a:buNone/>
            </a:pPr>
            <a:endParaRPr lang="en-US" sz="3500" b="1" dirty="0"/>
          </a:p>
          <a:p>
            <a:pPr marL="109728" indent="0">
              <a:buNone/>
            </a:pPr>
            <a:r>
              <a:rPr lang="en-US" sz="3500" b="1" dirty="0"/>
              <a:t>FCS_NTP_EXT.1.1 </a:t>
            </a:r>
            <a:r>
              <a:rPr lang="en-US" sz="3500" dirty="0"/>
              <a:t>The TSF shall implement [selection: NTP v3 (RFC 1305), NTP v4 (RFC 5905)] </a:t>
            </a:r>
            <a:r>
              <a:rPr lang="en-US" sz="3500" dirty="0" smtClean="0"/>
              <a:t>NTP </a:t>
            </a:r>
            <a:r>
              <a:rPr lang="en-US" sz="3500" dirty="0"/>
              <a:t>versions.</a:t>
            </a:r>
          </a:p>
          <a:p>
            <a:pPr marL="109728" indent="0">
              <a:buNone/>
            </a:pPr>
            <a:endParaRPr lang="en-US" sz="3500" b="1" dirty="0"/>
          </a:p>
          <a:p>
            <a:pPr marL="109728" indent="0">
              <a:buNone/>
            </a:pPr>
            <a:r>
              <a:rPr lang="en-US" sz="3500" b="1" dirty="0"/>
              <a:t>FCS_NTP_EXT.1.2 </a:t>
            </a:r>
            <a:r>
              <a:rPr lang="en-US" sz="3500" dirty="0"/>
              <a:t>The TSF shall update its system time using [selection:</a:t>
            </a:r>
          </a:p>
          <a:p>
            <a:pPr lvl="4">
              <a:buClrTx/>
              <a:buFont typeface="Arial" panose="020B0604020202020204" pitchFamily="34" charset="0"/>
              <a:buChar char="•"/>
            </a:pPr>
            <a:r>
              <a:rPr lang="en-US" sz="3500" dirty="0"/>
              <a:t>Symmetric Cryptography [selection: SHA1, SHA224, SHA256, SHA384, SHA512, </a:t>
            </a:r>
            <a:r>
              <a:rPr lang="en-US" sz="3500" dirty="0" smtClean="0"/>
              <a:t>AES-CBC-128</a:t>
            </a:r>
            <a:r>
              <a:rPr lang="en-US" sz="3500" dirty="0"/>
              <a:t>, AES-CBC-256] as the cryptographic algorithm(s); </a:t>
            </a:r>
          </a:p>
          <a:p>
            <a:pPr lvl="4">
              <a:buClrTx/>
              <a:buFont typeface="Arial" panose="020B0604020202020204" pitchFamily="34" charset="0"/>
              <a:buChar char="•"/>
            </a:pPr>
            <a:r>
              <a:rPr lang="en-US" sz="3500" dirty="0"/>
              <a:t>The TSF shall be capable of using [selection: IPsec, DTLS] to provide trusted communication between itself and an NTP time source.</a:t>
            </a:r>
          </a:p>
          <a:p>
            <a:pPr marL="1115568" lvl="4" indent="0">
              <a:buNone/>
            </a:pPr>
            <a:r>
              <a:rPr lang="en-US" sz="2600" dirty="0"/>
              <a:t>].</a:t>
            </a:r>
          </a:p>
          <a:p>
            <a:pPr marL="109728" indent="0">
              <a:buNone/>
            </a:pPr>
            <a:endParaRPr lang="en-US" sz="3500" dirty="0"/>
          </a:p>
          <a:p>
            <a:pPr marL="109728" indent="0">
              <a:buNone/>
            </a:pPr>
            <a:r>
              <a:rPr lang="en-US" sz="3500" b="1" dirty="0"/>
              <a:t>FCS_NTP_EXT.1.3 </a:t>
            </a:r>
            <a:r>
              <a:rPr lang="en-US" sz="3500" dirty="0"/>
              <a:t>The TSF shall </a:t>
            </a:r>
            <a:r>
              <a:rPr lang="en-US" sz="3500" dirty="0" smtClean="0"/>
              <a:t>not update NTP timestamp from broadcast addresses.</a:t>
            </a:r>
            <a:endParaRPr lang="en-US" sz="3500" dirty="0"/>
          </a:p>
          <a:p>
            <a:pPr marL="109728" indent="0">
              <a:buNone/>
            </a:pPr>
            <a:endParaRPr lang="en-US" sz="3500" b="1" dirty="0" smtClean="0"/>
          </a:p>
          <a:p>
            <a:pPr marL="109728" indent="0">
              <a:buNone/>
            </a:pPr>
            <a:r>
              <a:rPr lang="en-US" sz="3500" b="1" dirty="0" smtClean="0"/>
              <a:t>FCS_NTP_EXT.1.4 </a:t>
            </a:r>
            <a:r>
              <a:rPr lang="en-US" sz="3500" dirty="0"/>
              <a:t>The TSF shall support configuration of at least </a:t>
            </a:r>
            <a:r>
              <a:rPr lang="en-US" sz="3500" dirty="0" smtClean="0"/>
              <a:t>three (3) </a:t>
            </a:r>
            <a:r>
              <a:rPr lang="en-US" sz="3500" dirty="0"/>
              <a:t>NTP time sources</a:t>
            </a:r>
            <a:r>
              <a:rPr lang="en-US" sz="3500" dirty="0" smtClean="0"/>
              <a:t>.</a:t>
            </a:r>
          </a:p>
          <a:p>
            <a:pPr marL="365760" lvl="1" indent="0">
              <a:buNone/>
            </a:pPr>
            <a:r>
              <a:rPr lang="en-US" sz="2700" i="1" dirty="0" smtClean="0"/>
              <a:t>Application note</a:t>
            </a:r>
            <a:r>
              <a:rPr lang="en-US" sz="2700" i="1" dirty="0"/>
              <a:t>:  </a:t>
            </a:r>
            <a:r>
              <a:rPr lang="en-US" sz="2700" i="1" dirty="0" smtClean="0"/>
              <a:t>The </a:t>
            </a:r>
            <a:r>
              <a:rPr lang="en-US" sz="2700" i="1" dirty="0"/>
              <a:t>TOE has to support </a:t>
            </a:r>
            <a:r>
              <a:rPr lang="en-US" sz="2700" i="1" dirty="0" smtClean="0"/>
              <a:t>configuration of at </a:t>
            </a:r>
            <a:r>
              <a:rPr lang="en-US" sz="2700" i="1" dirty="0"/>
              <a:t>least 3 time sources </a:t>
            </a:r>
            <a:r>
              <a:rPr lang="en-US" sz="2700" i="1" dirty="0" smtClean="0"/>
              <a:t>though not </a:t>
            </a:r>
            <a:r>
              <a:rPr lang="en-US" sz="2700" i="1" dirty="0"/>
              <a:t>mandate that the TOE is configured to always use at least 3 time sources. </a:t>
            </a:r>
          </a:p>
        </p:txBody>
      </p:sp>
      <p:sp>
        <p:nvSpPr>
          <p:cNvPr id="2" name="Title 1"/>
          <p:cNvSpPr>
            <a:spLocks noGrp="1"/>
          </p:cNvSpPr>
          <p:nvPr>
            <p:ph type="title"/>
          </p:nvPr>
        </p:nvSpPr>
        <p:spPr>
          <a:xfrm>
            <a:off x="457200" y="274638"/>
            <a:ext cx="8229600" cy="792162"/>
          </a:xfrm>
        </p:spPr>
        <p:txBody>
          <a:bodyPr/>
          <a:lstStyle/>
          <a:p>
            <a:pPr algn="ctr"/>
            <a:r>
              <a:rPr lang="en-US" dirty="0"/>
              <a:t>Proposed </a:t>
            </a:r>
            <a:r>
              <a:rPr lang="en-US" dirty="0" smtClean="0"/>
              <a:t>NTP </a:t>
            </a:r>
            <a:r>
              <a:rPr lang="en-US" dirty="0"/>
              <a:t>Time Stamp SFR</a:t>
            </a:r>
          </a:p>
        </p:txBody>
      </p:sp>
    </p:spTree>
    <p:extLst>
      <p:ext uri="{BB962C8B-B14F-4D97-AF65-F5344CB8AC3E}">
        <p14:creationId xmlns:p14="http://schemas.microsoft.com/office/powerpoint/2010/main" val="1226727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2974"/>
            <a:ext cx="8551441" cy="4703025"/>
          </a:xfrm>
        </p:spPr>
        <p:txBody>
          <a:bodyPr>
            <a:normAutofit lnSpcReduction="10000"/>
          </a:bodyPr>
          <a:lstStyle/>
          <a:p>
            <a:pPr marL="109728" indent="0">
              <a:buNone/>
            </a:pPr>
            <a:r>
              <a:rPr lang="en-US" sz="1800" dirty="0"/>
              <a:t>Update to FMT_SMF.1 to include functions if NTP is selected.</a:t>
            </a:r>
          </a:p>
          <a:p>
            <a:pPr marL="603504" lvl="2" indent="0">
              <a:buClrTx/>
              <a:buNone/>
            </a:pPr>
            <a:r>
              <a:rPr lang="en-US" sz="1200" dirty="0"/>
              <a:t>Update list of management functions that may be selected as follows:</a:t>
            </a:r>
          </a:p>
          <a:p>
            <a:pPr lvl="3">
              <a:buClrTx/>
              <a:buFont typeface="Arial" panose="020B0604020202020204" pitchFamily="34" charset="0"/>
              <a:buChar char="•"/>
            </a:pPr>
            <a:r>
              <a:rPr lang="en-US" sz="1200" dirty="0"/>
              <a:t>[</a:t>
            </a:r>
            <a:r>
              <a:rPr lang="en-US" sz="1200" i="1" dirty="0"/>
              <a:t>selection:</a:t>
            </a:r>
          </a:p>
          <a:p>
            <a:pPr lvl="5">
              <a:buClrTx/>
              <a:buFont typeface="Arial" panose="020B0604020202020204" pitchFamily="34" charset="0"/>
              <a:buChar char="•"/>
            </a:pPr>
            <a:r>
              <a:rPr lang="en-US" sz="1200" i="1" dirty="0"/>
              <a:t>Ability to configure audit </a:t>
            </a:r>
            <a:r>
              <a:rPr lang="en-US" sz="1200" i="1" dirty="0" err="1"/>
              <a:t>behaviour</a:t>
            </a:r>
            <a:r>
              <a:rPr lang="en-US" sz="1200" i="1" dirty="0"/>
              <a:t>;</a:t>
            </a:r>
          </a:p>
          <a:p>
            <a:pPr lvl="5">
              <a:buClrTx/>
              <a:buFont typeface="Arial" panose="020B0604020202020204" pitchFamily="34" charset="0"/>
              <a:buChar char="•"/>
            </a:pPr>
            <a:r>
              <a:rPr lang="en-US" sz="1200" i="1" dirty="0"/>
              <a:t>Ability to configure the list of TOE-provided services available before an entity is identified and authenticated, as specified in FIA_UIA_EXT.1;</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Ability to set the time which is used for time-stamps;</a:t>
            </a:r>
          </a:p>
          <a:p>
            <a:pPr lvl="5">
              <a:buClrTx/>
              <a:buFont typeface="Arial" panose="020B0604020202020204" pitchFamily="34" charset="0"/>
              <a:buChar char="•"/>
            </a:pPr>
            <a:r>
              <a:rPr lang="en-US" sz="1200" i="1" dirty="0">
                <a:solidFill>
                  <a:srgbClr val="FF0000"/>
                </a:solidFill>
              </a:rPr>
              <a:t>Ability to configure </a:t>
            </a:r>
            <a:r>
              <a:rPr lang="en-US" sz="1200" i="1" dirty="0" smtClean="0">
                <a:solidFill>
                  <a:srgbClr val="FF0000"/>
                </a:solidFill>
              </a:rPr>
              <a:t>NTP;</a:t>
            </a:r>
            <a:endParaRPr lang="en-US" sz="1200" i="1" dirty="0">
              <a:solidFill>
                <a:srgbClr val="FF0000"/>
              </a:solidFill>
            </a:endParaRPr>
          </a:p>
          <a:p>
            <a:pPr lvl="5">
              <a:buClrTx/>
              <a:buFont typeface="Arial" panose="020B0604020202020204" pitchFamily="34" charset="0"/>
              <a:buChar char="•"/>
            </a:pPr>
            <a:r>
              <a:rPr lang="en-US" sz="1200" i="1" dirty="0"/>
              <a:t>Ability to configure the reference identifier for the peer;</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t>
            </a:r>
          </a:p>
          <a:p>
            <a:pPr marL="1143000" lvl="4" indent="0">
              <a:buClrTx/>
              <a:buNone/>
            </a:pPr>
            <a:r>
              <a:rPr lang="en-US" sz="1200" dirty="0"/>
              <a:t>].</a:t>
            </a:r>
          </a:p>
          <a:p>
            <a:pPr marL="137160" indent="0">
              <a:buClrTx/>
              <a:buNone/>
            </a:pPr>
            <a:r>
              <a:rPr lang="en-US" sz="1800" dirty="0"/>
              <a:t>Update the Application Note 23 as follows:</a:t>
            </a:r>
          </a:p>
          <a:p>
            <a:pPr marL="630936" lvl="2" indent="0">
              <a:buClrTx/>
              <a:buNone/>
            </a:pPr>
            <a:r>
              <a:rPr lang="en-US" sz="1200" i="1" dirty="0"/>
              <a:t>The TOE must provide…</a:t>
            </a:r>
          </a:p>
          <a:p>
            <a:pPr marL="630936" lvl="2" indent="0">
              <a:buClrTx/>
              <a:buNone/>
            </a:pPr>
            <a:r>
              <a:rPr lang="en-US" sz="1200" i="1" dirty="0"/>
              <a:t>The selection “Ability…</a:t>
            </a:r>
          </a:p>
          <a:p>
            <a:pPr marL="630936" lvl="2" indent="0">
              <a:buClrTx/>
              <a:buNone/>
            </a:pPr>
            <a:r>
              <a:rPr lang="en-US" sz="1200" i="1" dirty="0"/>
              <a:t>The selection “Ability…</a:t>
            </a:r>
          </a:p>
          <a:p>
            <a:pPr marL="630936" lvl="2" indent="0">
              <a:buClrTx/>
              <a:buNone/>
            </a:pPr>
            <a:r>
              <a:rPr lang="en-US" sz="1200" i="1" dirty="0"/>
              <a:t>The selection </a:t>
            </a:r>
            <a:r>
              <a:rPr lang="en-US" sz="1200" i="1" dirty="0">
                <a:solidFill>
                  <a:srgbClr val="FF0000"/>
                </a:solidFill>
              </a:rPr>
              <a:t>“Ability to configure </a:t>
            </a:r>
            <a:r>
              <a:rPr lang="en-US" sz="1200" i="1" dirty="0" smtClean="0">
                <a:solidFill>
                  <a:srgbClr val="FF0000"/>
                </a:solidFill>
              </a:rPr>
              <a:t>NTP” </a:t>
            </a:r>
            <a:r>
              <a:rPr lang="en-US" sz="1200" i="1" dirty="0">
                <a:solidFill>
                  <a:srgbClr val="FF0000"/>
                </a:solidFill>
              </a:rPr>
              <a:t>shall be included in the ST if the TOE uses NTP for timestamp configuration.  If selected, FCS_NTP_EXT.1 shall be included in the ST as well.</a:t>
            </a:r>
          </a:p>
          <a:p>
            <a:pPr marL="393192" lvl="1" indent="0">
              <a:buClrTx/>
              <a:buNone/>
            </a:pPr>
            <a:endParaRPr lang="en-US" sz="1400" dirty="0"/>
          </a:p>
        </p:txBody>
      </p:sp>
      <p:sp>
        <p:nvSpPr>
          <p:cNvPr id="2" name="Title 1"/>
          <p:cNvSpPr>
            <a:spLocks noGrp="1"/>
          </p:cNvSpPr>
          <p:nvPr>
            <p:ph type="title"/>
          </p:nvPr>
        </p:nvSpPr>
        <p:spPr/>
        <p:txBody>
          <a:bodyPr>
            <a:normAutofit fontScale="90000"/>
          </a:bodyPr>
          <a:lstStyle/>
          <a:p>
            <a:pPr algn="ctr"/>
            <a:r>
              <a:rPr lang="en-US" dirty="0"/>
              <a:t>Proposed FMT_SMF.1 SFR Update</a:t>
            </a:r>
          </a:p>
        </p:txBody>
      </p:sp>
    </p:spTree>
    <p:extLst>
      <p:ext uri="{BB962C8B-B14F-4D97-AF65-F5344CB8AC3E}">
        <p14:creationId xmlns:p14="http://schemas.microsoft.com/office/powerpoint/2010/main" val="3306420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1245" y="690716"/>
            <a:ext cx="8836891" cy="3957484"/>
          </a:xfrm>
        </p:spPr>
        <p:txBody>
          <a:bodyPr>
            <a:noAutofit/>
          </a:bodyPr>
          <a:lstStyle/>
          <a:p>
            <a:pPr marL="109728" indent="0">
              <a:buNone/>
            </a:pPr>
            <a:r>
              <a:rPr lang="en-US" sz="1400" b="1" dirty="0"/>
              <a:t>Evaluation Activities</a:t>
            </a:r>
          </a:p>
          <a:p>
            <a:pPr marL="109728" indent="0">
              <a:buNone/>
            </a:pPr>
            <a:r>
              <a:rPr lang="en-US" sz="1400" b="1" dirty="0"/>
              <a:t>TSS</a:t>
            </a:r>
          </a:p>
          <a:p>
            <a:pPr marL="109728" indent="0">
              <a:buNone/>
            </a:pPr>
            <a:r>
              <a:rPr lang="en-US" sz="1400" dirty="0"/>
              <a:t>The evaluator shall examine the TSS to ensure it describes what approach the TOE uses to ensure the timestamp it receives from an NTP time server (or NTP peer) is from an authenticated source and the integrity of the time has been maintained. </a:t>
            </a:r>
            <a:endParaRPr lang="en-US" sz="1400" dirty="0" smtClean="0"/>
          </a:p>
          <a:p>
            <a:pPr marL="109728" indent="0">
              <a:buNone/>
            </a:pPr>
            <a:r>
              <a:rPr lang="en-US" sz="1400" dirty="0" smtClean="0"/>
              <a:t>The </a:t>
            </a:r>
            <a:r>
              <a:rPr lang="en-US" sz="1400" dirty="0"/>
              <a:t>TOE may use multiple methods, as specified in the SFR, and the evaluator determines that each method selected in the ST is described in the TSS, including the algorithms and protocols used to ensure authenticity and integrity of the timestamp.</a:t>
            </a:r>
          </a:p>
          <a:p>
            <a:pPr marL="109728" indent="0">
              <a:buNone/>
            </a:pPr>
            <a:r>
              <a:rPr lang="en-US" sz="1400" b="1" dirty="0"/>
              <a:t>Guidance Documentation</a:t>
            </a:r>
          </a:p>
          <a:p>
            <a:pPr marL="109728" indent="0">
              <a:buNone/>
            </a:pPr>
            <a:r>
              <a:rPr lang="en-US" sz="1400" dirty="0"/>
              <a:t>The evaluator shall examine the guidance documentation to ensure it provides the administrator instructions on how to configure </a:t>
            </a:r>
            <a:r>
              <a:rPr lang="en-US" sz="1400" dirty="0" smtClean="0"/>
              <a:t>the multiple NTP servers for the TOE’s time source and how to configure the </a:t>
            </a:r>
            <a:r>
              <a:rPr lang="en-US" sz="1400" dirty="0"/>
              <a:t>TOE to use the method(s) that are selected in the ST. </a:t>
            </a:r>
            <a:endParaRPr lang="en-US" sz="1400" dirty="0" smtClean="0"/>
          </a:p>
          <a:p>
            <a:pPr marL="109728" indent="0">
              <a:buNone/>
            </a:pPr>
            <a:r>
              <a:rPr lang="en-US" sz="1400" dirty="0" smtClean="0"/>
              <a:t>Each </a:t>
            </a:r>
            <a:r>
              <a:rPr lang="en-US" sz="1400" dirty="0"/>
              <a:t>primary selection in the SFR contains selections that specify a cryptographic </a:t>
            </a:r>
            <a:r>
              <a:rPr lang="en-US" sz="1400" dirty="0" smtClean="0"/>
              <a:t>algorithm or </a:t>
            </a:r>
            <a:r>
              <a:rPr lang="en-US" sz="1400" dirty="0"/>
              <a:t>cryptographic protocol. For each of these secondary selections made in the ST, the guidance documentation instructs the administrator how to configure the TOE to use the chosen option(s</a:t>
            </a:r>
            <a:r>
              <a:rPr lang="en-US" sz="1400" dirty="0" smtClean="0"/>
              <a:t>).</a:t>
            </a:r>
            <a:endParaRPr lang="en-US" sz="1400" dirty="0"/>
          </a:p>
        </p:txBody>
      </p:sp>
      <p:sp>
        <p:nvSpPr>
          <p:cNvPr id="3" name="Title 2"/>
          <p:cNvSpPr>
            <a:spLocks noGrp="1"/>
          </p:cNvSpPr>
          <p:nvPr>
            <p:ph type="title"/>
          </p:nvPr>
        </p:nvSpPr>
        <p:spPr>
          <a:xfrm>
            <a:off x="454891" y="152400"/>
            <a:ext cx="8229600" cy="533400"/>
          </a:xfrm>
        </p:spPr>
        <p:txBody>
          <a:bodyPr>
            <a:normAutofit/>
          </a:bodyPr>
          <a:lstStyle/>
          <a:p>
            <a:pPr algn="ctr"/>
            <a:r>
              <a:rPr lang="en-US" sz="2800" dirty="0"/>
              <a:t>Proposed </a:t>
            </a:r>
            <a:r>
              <a:rPr lang="en-US" sz="2800" dirty="0" smtClean="0"/>
              <a:t>NTP SFR AAs</a:t>
            </a:r>
            <a:endParaRPr lang="en-US" sz="2800" dirty="0"/>
          </a:p>
        </p:txBody>
      </p:sp>
    </p:spTree>
    <p:extLst>
      <p:ext uri="{BB962C8B-B14F-4D97-AF65-F5344CB8AC3E}">
        <p14:creationId xmlns:p14="http://schemas.microsoft.com/office/powerpoint/2010/main" val="991235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1243" y="990600"/>
            <a:ext cx="8836891" cy="4419600"/>
          </a:xfrm>
        </p:spPr>
        <p:txBody>
          <a:bodyPr>
            <a:noAutofit/>
          </a:bodyPr>
          <a:lstStyle/>
          <a:p>
            <a:pPr marL="109728" indent="0">
              <a:buNone/>
            </a:pPr>
            <a:r>
              <a:rPr lang="en-US" sz="1400" b="1" dirty="0" smtClean="0"/>
              <a:t>Test</a:t>
            </a:r>
            <a:r>
              <a:rPr lang="en-US" sz="1400" dirty="0" smtClean="0"/>
              <a:t> </a:t>
            </a:r>
            <a:endParaRPr lang="en-US" sz="1400" dirty="0"/>
          </a:p>
          <a:p>
            <a:pPr marL="109728" indent="0">
              <a:buNone/>
            </a:pPr>
            <a:r>
              <a:rPr lang="en-US" sz="1200" dirty="0"/>
              <a:t>The version of NTP specified in the first selection will have to be verified it is supported by the TOE.</a:t>
            </a:r>
          </a:p>
          <a:p>
            <a:pPr marL="109728" indent="0">
              <a:buNone/>
            </a:pPr>
            <a:r>
              <a:rPr lang="en-US" sz="1200" dirty="0"/>
              <a:t>The cryptographic algorithms specified in the second selection of this SFR will have been specified in an FCS_COP SFR and tested in the accompanying Evaluation Activity for that SFR. Likewise the cryptographic protocol selected in the second selection of this SFR will have been specified in an FCS SFR and tested in the accompanying Evaluation Activity for that SFR.</a:t>
            </a:r>
          </a:p>
          <a:p>
            <a:pPr marL="109728" indent="0">
              <a:buNone/>
            </a:pPr>
            <a:r>
              <a:rPr lang="en-US" sz="1200" dirty="0"/>
              <a:t>The evaluator will perform the following test(s) to verify the TOE implements the selected option(s) correctly:</a:t>
            </a:r>
          </a:p>
          <a:p>
            <a:pPr marL="594360" lvl="1">
              <a:buClrTx/>
              <a:buAutoNum type="alphaLcParenR"/>
            </a:pPr>
            <a:r>
              <a:rPr lang="en-US" sz="1400" dirty="0" smtClean="0"/>
              <a:t>Test 1: </a:t>
            </a:r>
            <a:r>
              <a:rPr lang="en-US" sz="1200" dirty="0" smtClean="0"/>
              <a:t>The evaluator shall configure an NTP server to use the NTP version selected by the ST Author to communicate with the NTP client, the TOE. The evaluator configures either the NTP server’s clock or the TOE’s clock such that the TOE will update its time when it receives a packet from the NTP server.  The difference in time must be enough to force a step in time on the TOE and to be observable by examining the TOE’s system time before and after the event. </a:t>
            </a:r>
          </a:p>
          <a:p>
            <a:pPr marL="603504" lvl="2" indent="0">
              <a:buNone/>
            </a:pPr>
            <a:r>
              <a:rPr lang="en-US" sz="1200" dirty="0" smtClean="0"/>
              <a:t>The evaluator shall use a packet sniffer to capture the network traffic between the TOE and the NTP server. The evaluator uses the captured network traffic, to observe time change of the TOE and uses the TOE’s audit log to determine that the TOE accepted the NTP server’s timestamp update and that the appropriate method(s) and option(s) were used to transmit the packet</a:t>
            </a:r>
            <a:r>
              <a:rPr lang="en-US" sz="1200" dirty="0"/>
              <a:t>. The evaluator </a:t>
            </a:r>
            <a:r>
              <a:rPr lang="en-US" sz="1200" dirty="0" smtClean="0"/>
              <a:t>shall also confirm </a:t>
            </a:r>
            <a:r>
              <a:rPr lang="en-US" sz="1200" dirty="0"/>
              <a:t>that the TOE does not </a:t>
            </a:r>
            <a:r>
              <a:rPr lang="en-US" sz="1200" dirty="0" smtClean="0"/>
              <a:t>synchronize </a:t>
            </a:r>
            <a:r>
              <a:rPr lang="en-US" sz="1200" dirty="0"/>
              <a:t>to any other time </a:t>
            </a:r>
            <a:r>
              <a:rPr lang="en-US" sz="1200" dirty="0" smtClean="0"/>
              <a:t>sources.</a:t>
            </a:r>
          </a:p>
          <a:p>
            <a:pPr marL="594360" lvl="1">
              <a:buClrTx/>
              <a:buFont typeface="Verdana"/>
              <a:buAutoNum type="alphaLcParenR"/>
            </a:pPr>
            <a:r>
              <a:rPr lang="en-US" sz="1400" dirty="0"/>
              <a:t>Test 2:  </a:t>
            </a:r>
            <a:r>
              <a:rPr lang="en-US" sz="1200" dirty="0"/>
              <a:t>The evaluator shall configure NTP servers to support periodic time updates to broadcast addresses.  The evaluator shall confirm the TOE is configured to not accept/receive/process broadcast NTP packets</a:t>
            </a:r>
            <a:r>
              <a:rPr lang="en-US" sz="1200" dirty="0" smtClean="0"/>
              <a:t>.</a:t>
            </a:r>
            <a:endParaRPr lang="en-US" sz="1200" dirty="0"/>
          </a:p>
        </p:txBody>
      </p:sp>
      <p:sp>
        <p:nvSpPr>
          <p:cNvPr id="3" name="Title 2"/>
          <p:cNvSpPr>
            <a:spLocks noGrp="1"/>
          </p:cNvSpPr>
          <p:nvPr>
            <p:ph type="title"/>
          </p:nvPr>
        </p:nvSpPr>
        <p:spPr>
          <a:xfrm>
            <a:off x="381000" y="304800"/>
            <a:ext cx="8229600" cy="533400"/>
          </a:xfrm>
        </p:spPr>
        <p:txBody>
          <a:bodyPr>
            <a:normAutofit/>
          </a:bodyPr>
          <a:lstStyle/>
          <a:p>
            <a:pPr algn="ctr"/>
            <a:r>
              <a:rPr lang="en-US" sz="2800" dirty="0"/>
              <a:t>Proposed </a:t>
            </a:r>
            <a:r>
              <a:rPr lang="en-US" sz="2800" dirty="0" smtClean="0"/>
              <a:t>NTP SFR AAs</a:t>
            </a:r>
            <a:endParaRPr lang="en-US" sz="2800" dirty="0"/>
          </a:p>
        </p:txBody>
      </p:sp>
    </p:spTree>
    <p:extLst>
      <p:ext uri="{BB962C8B-B14F-4D97-AF65-F5344CB8AC3E}">
        <p14:creationId xmlns:p14="http://schemas.microsoft.com/office/powerpoint/2010/main" val="2390212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600" dirty="0">
                <a:solidFill>
                  <a:schemeClr val="tx1"/>
                </a:solidFill>
                <a:effectLst/>
              </a:rPr>
              <a:t>Allocation of Requirements in Distributed TOEs</a:t>
            </a:r>
          </a:p>
        </p:txBody>
      </p:sp>
      <p:graphicFrame>
        <p:nvGraphicFramePr>
          <p:cNvPr id="6" name="Table 5"/>
          <p:cNvGraphicFramePr>
            <a:graphicFrameLocks noGrp="1"/>
          </p:cNvGraphicFramePr>
          <p:nvPr>
            <p:extLst>
              <p:ext uri="{D42A27DB-BD31-4B8C-83A1-F6EECF244321}">
                <p14:modId xmlns:p14="http://schemas.microsoft.com/office/powerpoint/2010/main" val="1952519452"/>
              </p:ext>
            </p:extLst>
          </p:nvPr>
        </p:nvGraphicFramePr>
        <p:xfrm>
          <a:off x="762000" y="2057400"/>
          <a:ext cx="7391400" cy="889000"/>
        </p:xfrm>
        <a:graphic>
          <a:graphicData uri="http://schemas.openxmlformats.org/drawingml/2006/table">
            <a:tbl>
              <a:tblPr firstRow="1" bandRow="1">
                <a:tableStyleId>{5C22544A-7EE6-4342-B048-85BDC9FD1C3A}</a:tableStyleId>
              </a:tblPr>
              <a:tblGrid>
                <a:gridCol w="2463800">
                  <a:extLst>
                    <a:ext uri="{9D8B030D-6E8A-4147-A177-3AD203B41FA5}">
                      <a16:colId xmlns:a16="http://schemas.microsoft.com/office/drawing/2014/main" val="2824079962"/>
                    </a:ext>
                  </a:extLst>
                </a:gridCol>
                <a:gridCol w="2184400">
                  <a:extLst>
                    <a:ext uri="{9D8B030D-6E8A-4147-A177-3AD203B41FA5}">
                      <a16:colId xmlns:a16="http://schemas.microsoft.com/office/drawing/2014/main" val="2096586200"/>
                    </a:ext>
                  </a:extLst>
                </a:gridCol>
                <a:gridCol w="2743200">
                  <a:extLst>
                    <a:ext uri="{9D8B030D-6E8A-4147-A177-3AD203B41FA5}">
                      <a16:colId xmlns:a16="http://schemas.microsoft.com/office/drawing/2014/main" val="1789892649"/>
                    </a:ext>
                  </a:extLst>
                </a:gridCol>
              </a:tblGrid>
              <a:tr h="137160">
                <a:tc>
                  <a:txBody>
                    <a:bodyPr/>
                    <a:lstStyle/>
                    <a:p>
                      <a:pPr algn="ctr"/>
                      <a:r>
                        <a:rPr lang="en-US" sz="1400" dirty="0" smtClean="0">
                          <a:solidFill>
                            <a:schemeClr val="tx1"/>
                          </a:solidFill>
                        </a:rPr>
                        <a:t>Requirement</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400" dirty="0" smtClean="0">
                          <a:solidFill>
                            <a:schemeClr val="tx1"/>
                          </a:solidFill>
                        </a:rPr>
                        <a:t>Description</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400" dirty="0" smtClean="0">
                          <a:solidFill>
                            <a:schemeClr val="tx1"/>
                          </a:solidFill>
                        </a:rPr>
                        <a:t>Distributed TOE SFR Allocation</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88894694"/>
                  </a:ext>
                </a:extLst>
              </a:tr>
              <a:tr h="370840">
                <a:tc>
                  <a:txBody>
                    <a:bodyPr/>
                    <a:lstStyle/>
                    <a:p>
                      <a:r>
                        <a:rPr lang="en-US" sz="1400" dirty="0" smtClean="0">
                          <a:solidFill>
                            <a:schemeClr val="tx1"/>
                          </a:solidFill>
                        </a:rPr>
                        <a:t>FCS_NTP_EXT.1</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smtClean="0">
                          <a:solidFill>
                            <a:schemeClr val="tx1"/>
                          </a:solidFill>
                        </a:rPr>
                        <a:t>NTP Protocol</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smtClean="0">
                          <a:solidFill>
                            <a:schemeClr val="tx1"/>
                          </a:solidFill>
                        </a:rPr>
                        <a:t>Other</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3555859"/>
                  </a:ext>
                </a:extLst>
              </a:tr>
            </a:tbl>
          </a:graphicData>
        </a:graphic>
      </p:graphicFrame>
    </p:spTree>
    <p:extLst>
      <p:ext uri="{BB962C8B-B14F-4D97-AF65-F5344CB8AC3E}">
        <p14:creationId xmlns:p14="http://schemas.microsoft.com/office/powerpoint/2010/main" val="828817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6460" y="1066800"/>
            <a:ext cx="8475241" cy="5029200"/>
          </a:xfrm>
        </p:spPr>
        <p:txBody>
          <a:bodyPr>
            <a:noAutofit/>
          </a:bodyPr>
          <a:lstStyle/>
          <a:p>
            <a:pPr marL="109728" indent="0">
              <a:buNone/>
            </a:pPr>
            <a:r>
              <a:rPr lang="en-US" sz="1400" b="1" dirty="0" err="1" smtClean="0"/>
              <a:t>Autokey</a:t>
            </a:r>
            <a:r>
              <a:rPr lang="en-US" sz="1400" b="1" dirty="0" smtClean="0"/>
              <a:t> Consideration:</a:t>
            </a:r>
            <a:endParaRPr lang="en-US" sz="1400" b="1" dirty="0"/>
          </a:p>
          <a:p>
            <a:pPr marL="109728" indent="0">
              <a:buNone/>
            </a:pPr>
            <a:r>
              <a:rPr lang="en-US" sz="1200" dirty="0"/>
              <a:t>There is published information on the issues using </a:t>
            </a:r>
            <a:r>
              <a:rPr lang="en-US" sz="1200" dirty="0" err="1"/>
              <a:t>Autokey</a:t>
            </a:r>
            <a:r>
              <a:rPr lang="en-US" sz="1200" dirty="0"/>
              <a:t>.  The published information details the weaknesses in </a:t>
            </a:r>
            <a:r>
              <a:rPr lang="en-US" sz="1200" dirty="0" err="1"/>
              <a:t>Autokey</a:t>
            </a:r>
            <a:r>
              <a:rPr lang="en-US" sz="1200" dirty="0"/>
              <a:t> and the ease at which the timestamp data can be modified and passed along with no indication the data has been tampered.  </a:t>
            </a:r>
          </a:p>
          <a:p>
            <a:pPr marL="109728" indent="0">
              <a:buNone/>
            </a:pPr>
            <a:r>
              <a:rPr lang="en-US" sz="1200" dirty="0"/>
              <a:t>Including </a:t>
            </a:r>
            <a:r>
              <a:rPr lang="en-US" sz="1200" dirty="0" err="1"/>
              <a:t>Autokey</a:t>
            </a:r>
            <a:r>
              <a:rPr lang="en-US" sz="1200" dirty="0"/>
              <a:t> as a means to authenticate the integrity of the time source provides a false sense of security that the timestamp being received is authentic and unaltered.</a:t>
            </a:r>
          </a:p>
          <a:p>
            <a:pPr marL="365760" lvl="1" indent="0">
              <a:buNone/>
            </a:pPr>
            <a:r>
              <a:rPr lang="en-US" sz="1200" dirty="0"/>
              <a:t>Reference - </a:t>
            </a:r>
            <a:r>
              <a:rPr lang="en-US" sz="1200" dirty="0">
                <a:hlinkClick r:id="rId2"/>
              </a:rPr>
              <a:t>https://www.ietf.org/proceedings/83/slides/slides-83-tictoc-1.pdf</a:t>
            </a:r>
            <a:r>
              <a:rPr lang="en-US" sz="1200" dirty="0"/>
              <a:t> .  In summary the paper shows that an attack can be preformed fast enough that the </a:t>
            </a:r>
            <a:r>
              <a:rPr lang="en-US" sz="1200" dirty="0" err="1"/>
              <a:t>autokey</a:t>
            </a:r>
            <a:r>
              <a:rPr lang="en-US" sz="1200" dirty="0"/>
              <a:t> session can be hacked in real time, crafting and sending a response well before the client times out waiting for the real (legitimate) time data.</a:t>
            </a:r>
          </a:p>
          <a:p>
            <a:pPr marL="365760" lvl="1" indent="0">
              <a:buNone/>
            </a:pPr>
            <a:r>
              <a:rPr lang="en-US" sz="1200" dirty="0"/>
              <a:t> Reference - </a:t>
            </a:r>
            <a:r>
              <a:rPr lang="en-US" sz="1200" u="sng" dirty="0">
                <a:hlinkClick r:id="rId3"/>
              </a:rPr>
              <a:t>https://www.eecis.udel.edu/~mills/security.html</a:t>
            </a:r>
            <a:r>
              <a:rPr lang="en-US" sz="1200" dirty="0"/>
              <a:t> where it is acknowledged "the cookie size of 4 octets is way too small"</a:t>
            </a:r>
          </a:p>
          <a:p>
            <a:pPr marL="109728" indent="0">
              <a:buNone/>
            </a:pPr>
            <a:r>
              <a:rPr lang="en-US" sz="1400" b="1" dirty="0" smtClean="0"/>
              <a:t>SSH </a:t>
            </a:r>
            <a:r>
              <a:rPr lang="en-US" sz="1400" b="1" dirty="0"/>
              <a:t>and </a:t>
            </a:r>
            <a:r>
              <a:rPr lang="en-US" sz="1400" b="1" dirty="0" smtClean="0"/>
              <a:t>TLS Consideration:</a:t>
            </a:r>
            <a:endParaRPr lang="en-US" sz="1400" b="1" dirty="0"/>
          </a:p>
          <a:p>
            <a:pPr marL="109728" indent="0">
              <a:buNone/>
            </a:pPr>
            <a:r>
              <a:rPr lang="en-US" sz="1200" dirty="0"/>
              <a:t>SSH and TLS were not included as protocols to secure the connection with the NTP server as neither support datagram </a:t>
            </a:r>
            <a:r>
              <a:rPr lang="en-US" sz="1200" dirty="0" smtClean="0"/>
              <a:t>protocols</a:t>
            </a:r>
          </a:p>
          <a:p>
            <a:pPr marL="109728" indent="0">
              <a:buNone/>
            </a:pPr>
            <a:r>
              <a:rPr lang="en-US" sz="1400" b="1" dirty="0" smtClean="0"/>
              <a:t>Algorithm Consideration</a:t>
            </a:r>
            <a:r>
              <a:rPr lang="en-US" sz="1400" dirty="0" smtClean="0"/>
              <a:t>:</a:t>
            </a:r>
          </a:p>
          <a:p>
            <a:pPr marL="109728" indent="0">
              <a:buNone/>
            </a:pPr>
            <a:r>
              <a:rPr lang="en-US" sz="1200" dirty="0" smtClean="0"/>
              <a:t>The focus of the algorithms was based on NDcPPv2.0.  Not all algorithms in the FCS_COP* align well with NTP.  AES CBC mode was chosen because it is well defined and well understood symmetric ciphers.  CTR is really no different than CBC, except for seed and GCM is complex.  Signatures not required to provide the integrity of the time source and HMAC usage is associated with </a:t>
            </a:r>
            <a:r>
              <a:rPr lang="en-US" sz="1200" dirty="0" err="1" smtClean="0"/>
              <a:t>Autokey</a:t>
            </a:r>
            <a:r>
              <a:rPr lang="en-US" sz="1200" dirty="0" smtClean="0"/>
              <a:t> and other interoperability issues.</a:t>
            </a:r>
          </a:p>
          <a:p>
            <a:pPr marL="109728" indent="0">
              <a:buNone/>
            </a:pPr>
            <a:r>
              <a:rPr lang="en-US" sz="1400" b="1" dirty="0" smtClean="0"/>
              <a:t>NTP mode Consideration</a:t>
            </a:r>
            <a:r>
              <a:rPr lang="en-US" sz="1200" dirty="0" smtClean="0"/>
              <a:t>:</a:t>
            </a:r>
            <a:endParaRPr lang="en-US" sz="1200" dirty="0"/>
          </a:p>
          <a:p>
            <a:pPr marL="109728" indent="0">
              <a:buNone/>
            </a:pPr>
            <a:r>
              <a:rPr lang="en-US" sz="1200" dirty="0" smtClean="0"/>
              <a:t>Broadcast is not allowed given all nodes on the network see all traffic and offers a potential for hacking.  At this time there is no requirement not to use any of the other modes and they are more controlled, for example multicast the administrator has to subscribe to receive information, therefore the entity is known. </a:t>
            </a:r>
            <a:endParaRPr lang="en-US" sz="1200" dirty="0"/>
          </a:p>
          <a:p>
            <a:pPr marL="109728" indent="0">
              <a:buNone/>
            </a:pPr>
            <a:endParaRPr lang="en-US" sz="1400" dirty="0"/>
          </a:p>
        </p:txBody>
      </p:sp>
      <p:sp>
        <p:nvSpPr>
          <p:cNvPr id="2" name="Title 1"/>
          <p:cNvSpPr>
            <a:spLocks noGrp="1"/>
          </p:cNvSpPr>
          <p:nvPr>
            <p:ph type="title"/>
          </p:nvPr>
        </p:nvSpPr>
        <p:spPr>
          <a:xfrm>
            <a:off x="456460" y="228030"/>
            <a:ext cx="8229600" cy="686370"/>
          </a:xfrm>
        </p:spPr>
        <p:txBody>
          <a:bodyPr>
            <a:normAutofit fontScale="90000"/>
          </a:bodyPr>
          <a:lstStyle/>
          <a:p>
            <a:pPr algn="ctr"/>
            <a:r>
              <a:rPr lang="en-US" dirty="0" smtClean="0"/>
              <a:t>Background Information</a:t>
            </a:r>
            <a:endParaRPr lang="en-US" sz="3600" dirty="0"/>
          </a:p>
        </p:txBody>
      </p:sp>
    </p:spTree>
    <p:extLst>
      <p:ext uri="{BB962C8B-B14F-4D97-AF65-F5344CB8AC3E}">
        <p14:creationId xmlns:p14="http://schemas.microsoft.com/office/powerpoint/2010/main" val="3830514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838200"/>
          </a:xfrm>
        </p:spPr>
        <p:txBody>
          <a:bodyPr/>
          <a:lstStyle/>
          <a:p>
            <a:pPr algn="ctr"/>
            <a:r>
              <a:rPr lang="en-US" dirty="0"/>
              <a:t>Thank you</a:t>
            </a:r>
          </a:p>
        </p:txBody>
      </p:sp>
    </p:spTree>
    <p:extLst>
      <p:ext uri="{BB962C8B-B14F-4D97-AF65-F5344CB8AC3E}">
        <p14:creationId xmlns:p14="http://schemas.microsoft.com/office/powerpoint/2010/main" val="84213968"/>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6526</TotalTime>
  <Words>1073</Words>
  <Application>Microsoft Office PowerPoint</Application>
  <PresentationFormat>On-screen Show (4:3)</PresentationFormat>
  <Paragraphs>76</Paragraphs>
  <Slides>8</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vt:i4>
      </vt:variant>
    </vt:vector>
  </HeadingPairs>
  <TitlesOfParts>
    <vt:vector size="17" baseType="lpstr">
      <vt:lpstr>Arial</vt:lpstr>
      <vt:lpstr>Calibri</vt:lpstr>
      <vt:lpstr>Ciscolight</vt:lpstr>
      <vt:lpstr>Lucida Sans Unicode</vt:lpstr>
      <vt:lpstr>Verdana</vt:lpstr>
      <vt:lpstr>Wingdings 2</vt:lpstr>
      <vt:lpstr>Wingdings 3</vt:lpstr>
      <vt:lpstr>Cisco_Arial</vt:lpstr>
      <vt:lpstr>Concourse</vt:lpstr>
      <vt:lpstr>NTP Sub-group NTP Time Stamp Proposal 10 October 2017</vt:lpstr>
      <vt:lpstr>Proposed NTP Time Stamp SFR</vt:lpstr>
      <vt:lpstr>Proposed FMT_SMF.1 SFR Update</vt:lpstr>
      <vt:lpstr>Proposed NTP SFR AAs</vt:lpstr>
      <vt:lpstr>Proposed NTP SFR AAs</vt:lpstr>
      <vt:lpstr>Allocation of Requirements in Distributed TOEs</vt:lpstr>
      <vt:lpstr>Background Information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NTP SFR Proposal</dc:title>
  <dc:creator>NTP Sub-group</dc:creator>
  <cp:lastModifiedBy>tediaz@cisco.com</cp:lastModifiedBy>
  <cp:revision>127</cp:revision>
  <cp:lastPrinted>2015-03-12T19:30:23Z</cp:lastPrinted>
  <dcterms:created xsi:type="dcterms:W3CDTF">2015-02-17T14:39:10Z</dcterms:created>
  <dcterms:modified xsi:type="dcterms:W3CDTF">2017-10-16T20:31:53Z</dcterms:modified>
</cp:coreProperties>
</file>